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Actionable Sales Performance Review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Q4 Readiness &amp; Operational Optimization Plan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59468"/>
            <a:ext cx="9435703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Conclusion: Optimize Existing Traffic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1049" y="4378285"/>
            <a:ext cx="1308830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business has a winning product mix and strong peak-season performance. The challenge is not generating more traffic, but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the traffic we have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1049" y="5441037"/>
            <a:ext cx="6406515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6.4%</a:t>
            </a:r>
            <a:endParaRPr lang="en-US" sz="5700" dirty="0"/>
          </a:p>
        </p:txBody>
      </p:sp>
      <p:sp>
        <p:nvSpPr>
          <p:cNvPr id="6" name="Text 3"/>
          <p:cNvSpPr/>
          <p:nvPr/>
        </p:nvSpPr>
        <p:spPr>
          <a:xfrm>
            <a:off x="2597468" y="6443186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Reduce Leakage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71049" y="6919555"/>
            <a:ext cx="640651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reducing revenue leakage, net revenue increases.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452836" y="5441037"/>
            <a:ext cx="6406515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₹600</a:t>
            </a:r>
            <a:endParaRPr lang="en-US" sz="5700" dirty="0"/>
          </a:p>
        </p:txBody>
      </p:sp>
      <p:sp>
        <p:nvSpPr>
          <p:cNvPr id="9" name="Text 6"/>
          <p:cNvSpPr/>
          <p:nvPr/>
        </p:nvSpPr>
        <p:spPr>
          <a:xfrm>
            <a:off x="9279255" y="6443186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Raise AOV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452836" y="6919555"/>
            <a:ext cx="640651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Increasing AOV from ₹402 to ₹600 boosts revenue without extra ad spend.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0553"/>
            <a:ext cx="10710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Executive Summary: Revenue &amp; Leakage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194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business shows strong revenue at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₹8.9M Net Delivered 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~22,000 orders. However, profitability is impacted by 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6.41% revenue leakage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(cancellations/returns) and heavy Q4 seasonality.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0044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550044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Plug Revenue Leak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624816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the ₹6.11L loss from cancellations and returns.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50044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86482" y="550044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5565696" y="5757743"/>
            <a:ext cx="34307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Optimize Mid-Week Sales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565696" y="624816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Capitalize on peak purchasing behaviors to boost conversion.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500449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09653" y="550044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5" name="Text 12"/>
          <p:cNvSpPr/>
          <p:nvPr/>
        </p:nvSpPr>
        <p:spPr>
          <a:xfrm>
            <a:off x="9988868" y="5757743"/>
            <a:ext cx="3085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Restructure Categories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988868" y="624816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Average Order Value (AOV) by refining "Miscellaneous."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080"/>
            <a:ext cx="9813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KPI Snapshot: Performance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64487"/>
            <a:ext cx="13042821" cy="4262914"/>
          </a:xfrm>
          <a:prstGeom prst="roundRect">
            <a:avLst>
              <a:gd name="adj" fmla="val 7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7210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715816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Gross Revenue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8988" y="2715816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₹95,35,696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499997" y="2715816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☑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Strong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22242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366135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Net Revenue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88988" y="3366135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₹89,24,354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499997" y="3366135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☑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Healthy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8727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016454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Lost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4288988" y="401645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₹6,11,342 (6.41%)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499997" y="401645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⚠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Action Required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523065"/>
            <a:ext cx="13027581" cy="9960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666774"/>
            <a:ext cx="279939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Avg. Order Value (AOV)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4288988" y="466677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₹402.18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499997" y="466677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⚠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Room for Growth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51914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5662851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4288988" y="5662851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~22,000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499997" y="5662851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☑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 Volume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616946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343" y="6313170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Active Customers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4288988" y="6313170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~4,000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499997" y="6313170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☑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Solid Base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577929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Critical Finding: Revenue Leakage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4229" y="2189440"/>
            <a:ext cx="768834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₹6.11 Lakhs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was lost to cancellations and returns, representing wasted operational effort despite being 6.4%.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4229" y="3400663"/>
            <a:ext cx="7688342" cy="1865590"/>
          </a:xfrm>
          <a:prstGeom prst="roundRect">
            <a:avLst>
              <a:gd name="adj" fmla="val 5882"/>
            </a:avLst>
          </a:prstGeom>
          <a:solidFill>
            <a:srgbClr val="F9F8F5"/>
          </a:solidFill>
          <a:ln/>
        </p:spPr>
      </p:sp>
      <p:sp>
        <p:nvSpPr>
          <p:cNvPr id="6" name="Shape 3"/>
          <p:cNvSpPr/>
          <p:nvPr/>
        </p:nvSpPr>
        <p:spPr>
          <a:xfrm>
            <a:off x="6214229" y="3377803"/>
            <a:ext cx="7688342" cy="91440"/>
          </a:xfrm>
          <a:prstGeom prst="roundRect">
            <a:avLst>
              <a:gd name="adj" fmla="val 34114"/>
            </a:avLst>
          </a:prstGeom>
          <a:solidFill>
            <a:srgbClr val="28282F"/>
          </a:solidFill>
          <a:ln/>
        </p:spPr>
      </p:sp>
      <p:sp>
        <p:nvSpPr>
          <p:cNvPr id="7" name="Shape 4"/>
          <p:cNvSpPr/>
          <p:nvPr/>
        </p:nvSpPr>
        <p:spPr>
          <a:xfrm>
            <a:off x="9746516" y="3088838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8282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3682" y="3276005"/>
            <a:ext cx="249436" cy="2494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44972" y="3920490"/>
            <a:ext cx="337637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Audit Top 10 Returned SKUs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444972" y="4369951"/>
            <a:ext cx="722685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specific products (e.g., Kitchen &amp; Dining, Home Décor) with high return rates due to poor descriptions or fragility.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214229" y="5785961"/>
            <a:ext cx="7688342" cy="1865590"/>
          </a:xfrm>
          <a:prstGeom prst="roundRect">
            <a:avLst>
              <a:gd name="adj" fmla="val 5882"/>
            </a:avLst>
          </a:prstGeom>
          <a:solidFill>
            <a:srgbClr val="F9F8F5"/>
          </a:solidFill>
          <a:ln/>
        </p:spPr>
      </p:sp>
      <p:sp>
        <p:nvSpPr>
          <p:cNvPr id="12" name="Shape 8"/>
          <p:cNvSpPr/>
          <p:nvPr/>
        </p:nvSpPr>
        <p:spPr>
          <a:xfrm>
            <a:off x="6214229" y="5763101"/>
            <a:ext cx="7688342" cy="91440"/>
          </a:xfrm>
          <a:prstGeom prst="roundRect">
            <a:avLst>
              <a:gd name="adj" fmla="val 34114"/>
            </a:avLst>
          </a:prstGeom>
          <a:solidFill>
            <a:srgbClr val="28282F"/>
          </a:solidFill>
          <a:ln/>
        </p:spPr>
      </p:sp>
      <p:sp>
        <p:nvSpPr>
          <p:cNvPr id="13" name="Shape 9"/>
          <p:cNvSpPr/>
          <p:nvPr/>
        </p:nvSpPr>
        <p:spPr>
          <a:xfrm>
            <a:off x="9746516" y="5474137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28282F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3682" y="5661303"/>
            <a:ext cx="249436" cy="24943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444972" y="6305788"/>
            <a:ext cx="271045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Post-Purchase Survey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6444972" y="6755249"/>
            <a:ext cx="722685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automated email for cancelled orders asking "Why did you cancel?" to identify friction points.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70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Timing &amp; Marketing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147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peak on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Thursdays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between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10:00 AM – 2:00 PM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32835"/>
            <a:ext cx="1134070" cy="16698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859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Email Scheduling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435006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 marketing email blasts to Thursday at 9:45 AM, just before the peak purchasing window.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5302687"/>
            <a:ext cx="1134070" cy="16698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529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 Spend Allocation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601991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bid caps on Google/Facebook Ads for Mon–Thu, 10 AM-2 PM. Reduce weekend spend.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97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Category &amp; Product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74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"Miscellaneous" is the top revenue category (33%), followed by "Kitchen" (19%).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Paper Craft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drives volume, while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Regency Cakestand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drives value.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21311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4270" y="3851791"/>
            <a:ext cx="907256" cy="1669852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1958340" y="4078605"/>
            <a:ext cx="4019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Re-categorize "Miscellaneous"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958340" y="4569023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items and move them into specific niches (e.g., "Gifts," "Office") to improve SEO and targeting.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778937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24270" y="5809417"/>
            <a:ext cx="907256" cy="1669852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958340" y="6036231"/>
            <a:ext cx="31896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"Volume + Value" Bundle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58340" y="6526649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Bundle high-volume Paper Craft with high-ticket Regency Cakestand to increase AOV above ₹402.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63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Seasonal Preparedness: Q4 Dominance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41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Q4 is the dominant sales period, with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September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showing the highest spike due to early holiday shopping.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45507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810119"/>
            <a:ext cx="7556421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398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Inventory Loading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4748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Maximize stock levels for Home Décor and Kitchen by August 15th to prevent stockouts.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9748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52530"/>
            <a:ext cx="7556421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793790" y="6126837"/>
            <a:ext cx="28652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"Early Bird" Campaign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66172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a specific campaign in the first week of September to capture the early surge.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829" y="600432"/>
            <a:ext cx="7029688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Roadmap: Phase 1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9829" y="1369219"/>
            <a:ext cx="5639395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Immediate Optimization (Weeks 1-4)</a:t>
            </a:r>
            <a:endParaRPr lang="en-US" sz="2550" dirty="0"/>
          </a:p>
        </p:txBody>
      </p:sp>
      <p:sp>
        <p:nvSpPr>
          <p:cNvPr id="5" name="Shape 2"/>
          <p:cNvSpPr/>
          <p:nvPr/>
        </p:nvSpPr>
        <p:spPr>
          <a:xfrm>
            <a:off x="6249829" y="2105382"/>
            <a:ext cx="3699510" cy="2827258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6" name="Shape 3"/>
          <p:cNvSpPr/>
          <p:nvPr/>
        </p:nvSpPr>
        <p:spPr>
          <a:xfrm>
            <a:off x="6467951" y="2323505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28282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855" y="2503408"/>
            <a:ext cx="294442" cy="294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67951" y="3195995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Stop the Bleeding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467951" y="3667601"/>
            <a:ext cx="3263265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top 50 returned orders to identify patterns (damaged vs. wrong item).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10167461" y="2105382"/>
            <a:ext cx="3699510" cy="2827258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1" name="Shape 7"/>
          <p:cNvSpPr/>
          <p:nvPr/>
        </p:nvSpPr>
        <p:spPr>
          <a:xfrm>
            <a:off x="10385584" y="2323505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28282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487" y="2503408"/>
            <a:ext cx="294442" cy="2944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85584" y="3195995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Optimize Ads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10385584" y="3667601"/>
            <a:ext cx="3263265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ad schedulers to prioritize Mon-Thu, 10 AM-2 PM window.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6249829" y="5150763"/>
            <a:ext cx="7617143" cy="2478286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16" name="Shape 11"/>
          <p:cNvSpPr/>
          <p:nvPr/>
        </p:nvSpPr>
        <p:spPr>
          <a:xfrm>
            <a:off x="6467951" y="5368885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28282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7855" y="5548789"/>
            <a:ext cx="294442" cy="29444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67951" y="6241375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Fix AOV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6467951" y="6712982"/>
            <a:ext cx="718089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"Free Shipping on Orders over ₹600" to push AOV up by ~50%.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708" y="1037868"/>
            <a:ext cx="7633454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Roadmap: Phase 2 &amp; 3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708" y="2183249"/>
            <a:ext cx="3610928" cy="114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2: Retention &amp; Segmentation (Weeks 5-8)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12708" y="3665637"/>
            <a:ext cx="101798" cy="101798"/>
          </a:xfrm>
          <a:prstGeom prst="roundRect">
            <a:avLst>
              <a:gd name="adj" fmla="val 449125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1018103" y="3557468"/>
            <a:ext cx="274189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Segment the Database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18103" y="4079200"/>
            <a:ext cx="3305532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4,000 customers into VIPs (High Spend) and Occasional shoppers.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2708" y="5571827"/>
            <a:ext cx="101798" cy="101798"/>
          </a:xfrm>
          <a:prstGeom prst="roundRect">
            <a:avLst>
              <a:gd name="adj" fmla="val 449125"/>
            </a:avLst>
          </a:prstGeom>
          <a:solidFill>
            <a:srgbClr val="28282F"/>
          </a:solidFill>
          <a:ln/>
        </p:spPr>
      </p:sp>
      <p:sp>
        <p:nvSpPr>
          <p:cNvPr id="9" name="Text 6"/>
          <p:cNvSpPr/>
          <p:nvPr/>
        </p:nvSpPr>
        <p:spPr>
          <a:xfrm>
            <a:off x="1018103" y="5463659"/>
            <a:ext cx="322397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 "Paper Craft" Buyers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18103" y="5985391"/>
            <a:ext cx="3305532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Cross-sell Home Décor items to 80k Paper Craft buyers via email marketing.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27984" y="2183249"/>
            <a:ext cx="3610928" cy="114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3: Seasonal Scaling (Q3 Pre-Planning)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4827984" y="3665637"/>
            <a:ext cx="101798" cy="101798"/>
          </a:xfrm>
          <a:prstGeom prst="roundRect">
            <a:avLst>
              <a:gd name="adj" fmla="val 449125"/>
            </a:avLst>
          </a:prstGeom>
          <a:solidFill>
            <a:srgbClr val="28282F"/>
          </a:solidFill>
          <a:ln/>
        </p:spPr>
      </p:sp>
      <p:sp>
        <p:nvSpPr>
          <p:cNvPr id="13" name="Text 10"/>
          <p:cNvSpPr/>
          <p:nvPr/>
        </p:nvSpPr>
        <p:spPr>
          <a:xfrm>
            <a:off x="5133380" y="3557468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September Sprint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5133380" y="4079200"/>
            <a:ext cx="3305532" cy="1303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marketing assets for a "Holiday Kickoff" sale in September to match historical highs.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2025-12-11T04:26:25Z</dcterms:created>
  <dcterms:modified xsi:type="dcterms:W3CDTF">2025-12-11T04:26:25Z</dcterms:modified>
</cp:coreProperties>
</file>